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2EFBD-594B-BAE2-5FB6-F8144A47B45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FB1419-5607-E8A1-0C5D-E70B92793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41EE7E-EAFE-2395-E6C3-F232622F19A7}"/>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09182B2E-3BAA-F9C8-49D3-F4DB383433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808BB7-52DF-BB81-FE14-4092F45E5417}"/>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271566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AF38E-6579-30C9-8669-40E5A5F5E8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463E9E-8016-7B76-4121-FCB8B9A498E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8ACE3C-719D-DFEF-8248-D9DEA6BAFA6E}"/>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9055F5D6-B6DA-2CFE-2DDF-A19603BF01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7BA52B-77EC-6A25-4EC0-53BDC22FF671}"/>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81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B962355-9F19-8C8F-4C5F-7D91A3293E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3FBD8CC-DEE0-08AB-9C48-0CCFBC84AD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F43518D-B5C6-7D63-752B-C935830A634C}"/>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C9D37EB7-D998-5A0A-E28F-C8076E38F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B03C48-3396-8B38-1024-B18FA7693D5B}"/>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169960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193FF-0E98-791C-8761-B3C2F0AF80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7D0B91-2D51-2498-5BAC-0483FD96DAF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E8D0B1-EC70-B3D4-86D6-C4936C919F97}"/>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2603F474-738E-B00B-90B5-ADD232A5CD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157DF3-E628-2825-135E-96C944878E5B}"/>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77359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AE5E8C-7DE2-1E14-E500-CAA9866F5E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F7F51F-45FA-1E1C-9DF9-584DF6A34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585F34-8640-26AB-070C-657863B561C0}"/>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B13FDB93-E6B8-B167-C08A-8DE208427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198C89-BF01-4888-B146-71DBC4EE92FD}"/>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316248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C1272-CB5D-E815-458B-C60D3B0C4A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7F0F64-0592-E840-870B-3C142565172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A0BEF8-FA06-E5D5-8F45-24F69373436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3E68D56-016B-170B-1346-73F212E5B9BF}"/>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6" name="フッター プレースホルダー 5">
            <a:extLst>
              <a:ext uri="{FF2B5EF4-FFF2-40B4-BE49-F238E27FC236}">
                <a16:creationId xmlns:a16="http://schemas.microsoft.com/office/drawing/2014/main" id="{86034CAE-FC83-E09C-DBAC-1467672D01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8B6BF5-56BF-F687-F0A2-1A9E6A863E63}"/>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221638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C8FC80-A569-480A-B7BE-0204B81D5C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DFC50A-A7C0-8F2D-53D4-886F2CC0C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66DC708-70A5-0774-7A28-E9F797AC3CD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7D4034-9B7C-5741-4316-6ED93F6A2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7727CE3-AAF8-0CE1-F157-D30A90AF7C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1E5FE07-FC96-08DD-5869-75AB5C551B86}"/>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8" name="フッター プレースホルダー 7">
            <a:extLst>
              <a:ext uri="{FF2B5EF4-FFF2-40B4-BE49-F238E27FC236}">
                <a16:creationId xmlns:a16="http://schemas.microsoft.com/office/drawing/2014/main" id="{58320A34-BC6A-FFC9-6731-80E3B6CCDB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E9C257-5274-B885-4024-6553F4C48996}"/>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397151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CFDF7-2044-F32E-6F25-D21A2659D8B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F9BC178-6CCE-2C08-333A-2FDD1FE358D6}"/>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4" name="フッター プレースホルダー 3">
            <a:extLst>
              <a:ext uri="{FF2B5EF4-FFF2-40B4-BE49-F238E27FC236}">
                <a16:creationId xmlns:a16="http://schemas.microsoft.com/office/drawing/2014/main" id="{3C2D58B8-AD7A-5C56-AACF-861504D849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822C5DB-D251-6FCA-A3A8-B81D6EE87C5D}"/>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428435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8E47D8-4744-2E03-7809-B7CC92A67BC8}"/>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3" name="フッター プレースホルダー 2">
            <a:extLst>
              <a:ext uri="{FF2B5EF4-FFF2-40B4-BE49-F238E27FC236}">
                <a16:creationId xmlns:a16="http://schemas.microsoft.com/office/drawing/2014/main" id="{4D5B4851-1E17-D106-B667-80144B73D7C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E5DBB8-BF4C-191F-CEFE-D5A98BC91B04}"/>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6546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84181-685F-765A-7932-609CA94916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2EA6FA-277F-8F44-0DDD-F2B23BD70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CC05C6-1F56-1B87-8A49-252FB15EE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4FF980-CCAA-E67E-5903-4A222283411B}"/>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6" name="フッター プレースホルダー 5">
            <a:extLst>
              <a:ext uri="{FF2B5EF4-FFF2-40B4-BE49-F238E27FC236}">
                <a16:creationId xmlns:a16="http://schemas.microsoft.com/office/drawing/2014/main" id="{E73FC2DA-DAFB-E834-699C-D0BFAAE65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7CAE91-CFB2-FFA5-45D8-4403C70B0313}"/>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257440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9E214A-84F4-90E4-989B-A2E7BC9D17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68D52DF-8E76-D6E7-81DC-76CC0C346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1B9E66-6BD7-16C0-CF94-2A776873A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E9C9B5-55B6-3029-CCCF-9819F97B9005}"/>
              </a:ext>
            </a:extLst>
          </p:cNvPr>
          <p:cNvSpPr>
            <a:spLocks noGrp="1"/>
          </p:cNvSpPr>
          <p:nvPr>
            <p:ph type="dt" sz="half" idx="10"/>
          </p:nvPr>
        </p:nvSpPr>
        <p:spPr/>
        <p:txBody>
          <a:bodyPr/>
          <a:lstStyle/>
          <a:p>
            <a:fld id="{59F038C6-3226-4E77-B876-773FB8FC94C8}" type="datetimeFigureOut">
              <a:rPr kumimoji="1" lang="ja-JP" altLang="en-US" smtClean="0"/>
              <a:t>2024/8/13</a:t>
            </a:fld>
            <a:endParaRPr kumimoji="1" lang="ja-JP" altLang="en-US"/>
          </a:p>
        </p:txBody>
      </p:sp>
      <p:sp>
        <p:nvSpPr>
          <p:cNvPr id="6" name="フッター プレースホルダー 5">
            <a:extLst>
              <a:ext uri="{FF2B5EF4-FFF2-40B4-BE49-F238E27FC236}">
                <a16:creationId xmlns:a16="http://schemas.microsoft.com/office/drawing/2014/main" id="{452CAD41-726F-6DEC-4634-8E85D18DFE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FE0C58-781D-4A18-8405-950D1E7E6C00}"/>
              </a:ext>
            </a:extLst>
          </p:cNvPr>
          <p:cNvSpPr>
            <a:spLocks noGrp="1"/>
          </p:cNvSpPr>
          <p:nvPr>
            <p:ph type="sldNum" sz="quarter" idx="12"/>
          </p:nvPr>
        </p:nvSpPr>
        <p:spPr/>
        <p:txBody>
          <a:body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18814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9386FB-D702-B582-85CA-BD1717DCE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E0AD3D-6826-FB1B-7143-9356B38AF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7902B-7045-671C-F8A3-2DE0793AE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038C6-3226-4E77-B876-773FB8FC94C8}" type="datetimeFigureOut">
              <a:rPr kumimoji="1" lang="ja-JP" altLang="en-US" smtClean="0"/>
              <a:t>2024/8/13</a:t>
            </a:fld>
            <a:endParaRPr kumimoji="1" lang="ja-JP" altLang="en-US"/>
          </a:p>
        </p:txBody>
      </p:sp>
      <p:sp>
        <p:nvSpPr>
          <p:cNvPr id="5" name="フッター プレースホルダー 4">
            <a:extLst>
              <a:ext uri="{FF2B5EF4-FFF2-40B4-BE49-F238E27FC236}">
                <a16:creationId xmlns:a16="http://schemas.microsoft.com/office/drawing/2014/main" id="{7A0CEF4B-DE91-3B50-CDC1-1A74FF091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5A85482-DDEF-4CCE-3960-5896EDE1D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29CD-0CB1-4CE1-B1A1-77952888770B}" type="slidenum">
              <a:rPr kumimoji="1" lang="ja-JP" altLang="en-US" smtClean="0"/>
              <a:t>‹#›</a:t>
            </a:fld>
            <a:endParaRPr kumimoji="1" lang="ja-JP" altLang="en-US"/>
          </a:p>
        </p:txBody>
      </p:sp>
    </p:spTree>
    <p:extLst>
      <p:ext uri="{BB962C8B-B14F-4D97-AF65-F5344CB8AC3E}">
        <p14:creationId xmlns:p14="http://schemas.microsoft.com/office/powerpoint/2010/main" val="108453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DD791-9EA4-AFAC-49A4-2D70154DD9C8}"/>
              </a:ext>
            </a:extLst>
          </p:cNvPr>
          <p:cNvSpPr>
            <a:spLocks noGrp="1"/>
          </p:cNvSpPr>
          <p:nvPr>
            <p:ph type="ctrTitle"/>
          </p:nvPr>
        </p:nvSpPr>
        <p:spPr>
          <a:xfrm>
            <a:off x="1524000" y="680830"/>
            <a:ext cx="9144000" cy="3331564"/>
          </a:xfrm>
        </p:spPr>
        <p:txBody>
          <a:bodyPr>
            <a:normAutofit fontScale="90000"/>
          </a:bodyPr>
          <a:lstStyle/>
          <a:p>
            <a:r>
              <a:rPr kumimoji="1" lang="ja-JP" altLang="en-US" dirty="0">
                <a:latin typeface="BIZ UDPゴシック" panose="020B0400000000000000" pitchFamily="50" charset="-128"/>
                <a:ea typeface="BIZ UDPゴシック" panose="020B0400000000000000" pitchFamily="50" charset="-128"/>
              </a:rPr>
              <a:t>令和６年度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全国保育士会</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食育推進研修　報告</a:t>
            </a:r>
            <a:br>
              <a:rPr kumimoji="1" lang="en-US" altLang="ja-JP" dirty="0"/>
            </a:br>
            <a:endParaRPr kumimoji="1" lang="ja-JP" altLang="en-US" dirty="0"/>
          </a:p>
        </p:txBody>
      </p:sp>
      <p:sp>
        <p:nvSpPr>
          <p:cNvPr id="3" name="字幕 2">
            <a:extLst>
              <a:ext uri="{FF2B5EF4-FFF2-40B4-BE49-F238E27FC236}">
                <a16:creationId xmlns:a16="http://schemas.microsoft.com/office/drawing/2014/main" id="{07BDCE64-91BC-E4B8-EC7A-6EBA9C049BCC}"/>
              </a:ext>
            </a:extLst>
          </p:cNvPr>
          <p:cNvSpPr>
            <a:spLocks noGrp="1"/>
          </p:cNvSpPr>
          <p:nvPr>
            <p:ph type="subTitle" idx="1"/>
          </p:nvPr>
        </p:nvSpPr>
        <p:spPr>
          <a:xfrm>
            <a:off x="1524000" y="4531428"/>
            <a:ext cx="9144000" cy="1655762"/>
          </a:xfrm>
        </p:spPr>
        <p:txBody>
          <a:bodyPr/>
          <a:lstStyle/>
          <a:p>
            <a:r>
              <a:rPr kumimoji="1" lang="ja-JP" altLang="en-US" dirty="0">
                <a:latin typeface="BIZ UDPゴシック" panose="020B0400000000000000" pitchFamily="50" charset="-128"/>
                <a:ea typeface="BIZ UDPゴシック" panose="020B0400000000000000" pitchFamily="50" charset="-128"/>
              </a:rPr>
              <a:t>令和</a:t>
            </a: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25</a:t>
            </a:r>
            <a:r>
              <a:rPr kumimoji="1" lang="ja-JP" altLang="en-US" dirty="0">
                <a:latin typeface="BIZ UDPゴシック" panose="020B0400000000000000" pitchFamily="50" charset="-128"/>
                <a:ea typeface="BIZ UDPゴシック" panose="020B0400000000000000" pitchFamily="50" charset="-128"/>
              </a:rPr>
              <a:t>日（木）～</a:t>
            </a:r>
            <a:r>
              <a:rPr kumimoji="1" lang="en-US" altLang="ja-JP" dirty="0">
                <a:latin typeface="BIZ UDPゴシック" panose="020B0400000000000000" pitchFamily="50" charset="-128"/>
                <a:ea typeface="BIZ UDPゴシック" panose="020B0400000000000000" pitchFamily="50" charset="-128"/>
              </a:rPr>
              <a:t>26</a:t>
            </a:r>
            <a:r>
              <a:rPr kumimoji="1" lang="ja-JP" altLang="en-US" dirty="0">
                <a:latin typeface="BIZ UDPゴシック" panose="020B0400000000000000" pitchFamily="50" charset="-128"/>
                <a:ea typeface="BIZ UDPゴシック" panose="020B0400000000000000" pitchFamily="50" charset="-128"/>
              </a:rPr>
              <a:t>日（金）</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ホテルグリーンタワー幕張</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アーカイブ配信期間　</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19</a:t>
            </a:r>
            <a:r>
              <a:rPr lang="ja-JP" altLang="en-US" dirty="0">
                <a:latin typeface="BIZ UDPゴシック" panose="020B0400000000000000" pitchFamily="50" charset="-128"/>
                <a:ea typeface="BIZ UDPゴシック" panose="020B0400000000000000" pitchFamily="50" charset="-128"/>
              </a:rPr>
              <a:t>日</a:t>
            </a:r>
            <a:r>
              <a:rPr lang="en-US" altLang="ja-JP" dirty="0">
                <a:latin typeface="BIZ UDPゴシック" panose="020B0400000000000000" pitchFamily="50" charset="-128"/>
                <a:ea typeface="BIZ UDPゴシック" panose="020B0400000000000000" pitchFamily="50" charset="-128"/>
              </a:rPr>
              <a:t>10:00</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9</a:t>
            </a:r>
            <a:r>
              <a:rPr lang="ja-JP" altLang="en-US" dirty="0">
                <a:latin typeface="BIZ UDPゴシック" panose="020B0400000000000000" pitchFamily="50" charset="-128"/>
                <a:ea typeface="BIZ UDPゴシック" panose="020B0400000000000000" pitchFamily="50" charset="-128"/>
              </a:rPr>
              <a:t>月</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日</a:t>
            </a:r>
            <a:r>
              <a:rPr lang="en-US" altLang="ja-JP" dirty="0">
                <a:latin typeface="BIZ UDPゴシック" panose="020B0400000000000000" pitchFamily="50" charset="-128"/>
                <a:ea typeface="BIZ UDPゴシック" panose="020B0400000000000000" pitchFamily="50" charset="-128"/>
              </a:rPr>
              <a:t>17:30</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7175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F6F46A-6A05-3F9B-EB4C-8CDF51800253}"/>
              </a:ext>
            </a:extLst>
          </p:cNvPr>
          <p:cNvSpPr txBox="1"/>
          <p:nvPr/>
        </p:nvSpPr>
        <p:spPr>
          <a:xfrm>
            <a:off x="734519" y="432222"/>
            <a:ext cx="10598046" cy="1938992"/>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情勢報告</a:t>
            </a:r>
            <a:endParaRPr kumimoji="1"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食を取り巻く国の動向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～保育所等における食育を含む栄養・食生活に関する施策の動向～</a:t>
            </a:r>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こども家庭庁育成局成育基盤企画課　栄養専門官　久保陽子氏</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F1EA9D-926A-9802-D31E-544D93E23E21}"/>
              </a:ext>
            </a:extLst>
          </p:cNvPr>
          <p:cNvSpPr txBox="1"/>
          <p:nvPr/>
        </p:nvSpPr>
        <p:spPr>
          <a:xfrm>
            <a:off x="644578" y="3337070"/>
            <a:ext cx="10463135"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児童福祉施設における食事の提供ガイドの改定に向けた検討について</a:t>
            </a:r>
            <a:endParaRPr lang="en-US" altLang="ja-JP" sz="2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234C69D-D856-69B8-ACCD-225A84A7D059}"/>
              </a:ext>
            </a:extLst>
          </p:cNvPr>
          <p:cNvSpPr txBox="1"/>
          <p:nvPr/>
        </p:nvSpPr>
        <p:spPr>
          <a:xfrm>
            <a:off x="644578" y="4032878"/>
            <a:ext cx="4886792" cy="646331"/>
          </a:xfrm>
          <a:prstGeom prst="rect">
            <a:avLst/>
          </a:prstGeom>
          <a:noFill/>
          <a:ln>
            <a:solidFill>
              <a:schemeClr val="tx1">
                <a:lumMod val="95000"/>
                <a:lumOff val="5000"/>
              </a:schemeClr>
            </a:solidFill>
          </a:ln>
        </p:spPr>
        <p:txBody>
          <a:bodyPr wrap="square" rtlCol="0">
            <a:spAutoFit/>
          </a:bodyPr>
          <a:lstStyle/>
          <a:p>
            <a:pPr algn="ct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児童福祉施設における食事の提供ガイド</a:t>
            </a:r>
            <a:r>
              <a:rPr lang="en-US" altLang="ja-JP" dirty="0">
                <a:latin typeface="BIZ UDPゴシック" panose="020B0400000000000000" pitchFamily="50" charset="-128"/>
                <a:ea typeface="BIZ UDPゴシック" panose="020B0400000000000000" pitchFamily="50" charset="-128"/>
              </a:rPr>
              <a:t>』</a:t>
            </a:r>
          </a:p>
          <a:p>
            <a:pPr algn="ctr"/>
            <a:r>
              <a:rPr kumimoji="1" lang="ja-JP" altLang="en-US" dirty="0">
                <a:latin typeface="BIZ UDPゴシック" panose="020B0400000000000000" pitchFamily="50" charset="-128"/>
                <a:ea typeface="BIZ UDPゴシック" panose="020B0400000000000000" pitchFamily="50" charset="-128"/>
              </a:rPr>
              <a:t>（平成</a:t>
            </a:r>
            <a:r>
              <a:rPr kumimoji="1" lang="en-US" altLang="ja-JP" dirty="0">
                <a:latin typeface="BIZ UDPゴシック" panose="020B0400000000000000" pitchFamily="50" charset="-128"/>
                <a:ea typeface="BIZ UDPゴシック" panose="020B0400000000000000" pitchFamily="50" charset="-128"/>
              </a:rPr>
              <a:t>22</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p>
        </p:txBody>
      </p:sp>
      <p:sp>
        <p:nvSpPr>
          <p:cNvPr id="5" name="テキスト ボックス 4">
            <a:extLst>
              <a:ext uri="{FF2B5EF4-FFF2-40B4-BE49-F238E27FC236}">
                <a16:creationId xmlns:a16="http://schemas.microsoft.com/office/drawing/2014/main" id="{29AC0090-A7AE-8A1C-4595-7F5C8182AAB7}"/>
              </a:ext>
            </a:extLst>
          </p:cNvPr>
          <p:cNvSpPr txBox="1"/>
          <p:nvPr/>
        </p:nvSpPr>
        <p:spPr>
          <a:xfrm>
            <a:off x="6108492" y="4032878"/>
            <a:ext cx="5438930" cy="646331"/>
          </a:xfrm>
          <a:prstGeom prst="rect">
            <a:avLst/>
          </a:prstGeom>
          <a:noFill/>
          <a:ln>
            <a:solidFill>
              <a:schemeClr val="tx1"/>
            </a:solidFill>
          </a:ln>
        </p:spPr>
        <p:txBody>
          <a:bodyPr wrap="square" rtlCol="0">
            <a:spAutoFit/>
          </a:bodyPr>
          <a:lstStyle/>
          <a:p>
            <a:pPr algn="ct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保育所における食事の提供ガイドライン</a:t>
            </a:r>
            <a:r>
              <a:rPr lang="en-US" altLang="ja-JP" dirty="0">
                <a:latin typeface="BIZ UDPゴシック" panose="020B0400000000000000" pitchFamily="50" charset="-128"/>
                <a:ea typeface="BIZ UDPゴシック" panose="020B0400000000000000" pitchFamily="50" charset="-128"/>
              </a:rPr>
              <a:t>』</a:t>
            </a:r>
          </a:p>
          <a:p>
            <a:pPr algn="ctr"/>
            <a:r>
              <a:rPr kumimoji="1" lang="ja-JP" altLang="en-US" dirty="0">
                <a:latin typeface="BIZ UDPゴシック" panose="020B0400000000000000" pitchFamily="50" charset="-128"/>
                <a:ea typeface="BIZ UDPゴシック" panose="020B0400000000000000" pitchFamily="50" charset="-128"/>
              </a:rPr>
              <a:t>（平成</a:t>
            </a:r>
            <a:r>
              <a:rPr kumimoji="1" lang="en-US" altLang="ja-JP" dirty="0">
                <a:latin typeface="BIZ UDPゴシック" panose="020B0400000000000000" pitchFamily="50" charset="-128"/>
                <a:ea typeface="BIZ UDPゴシック" panose="020B0400000000000000" pitchFamily="50" charset="-128"/>
              </a:rPr>
              <a:t>24</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月）</a:t>
            </a:r>
          </a:p>
        </p:txBody>
      </p:sp>
      <p:sp>
        <p:nvSpPr>
          <p:cNvPr id="6" name="矢印: 下 5">
            <a:extLst>
              <a:ext uri="{FF2B5EF4-FFF2-40B4-BE49-F238E27FC236}">
                <a16:creationId xmlns:a16="http://schemas.microsoft.com/office/drawing/2014/main" id="{C1945497-7A45-1F56-FB8E-4DF13130C026}"/>
              </a:ext>
            </a:extLst>
          </p:cNvPr>
          <p:cNvSpPr/>
          <p:nvPr/>
        </p:nvSpPr>
        <p:spPr>
          <a:xfrm>
            <a:off x="4976734" y="4913352"/>
            <a:ext cx="137909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BD63EF2-91B9-F460-1714-2E3283CB481C}"/>
              </a:ext>
            </a:extLst>
          </p:cNvPr>
          <p:cNvSpPr txBox="1"/>
          <p:nvPr/>
        </p:nvSpPr>
        <p:spPr>
          <a:xfrm>
            <a:off x="1271666" y="5645065"/>
            <a:ext cx="9368853" cy="1077218"/>
          </a:xfrm>
          <a:prstGeom prst="rect">
            <a:avLst/>
          </a:prstGeom>
          <a:noFill/>
          <a:ln>
            <a:solidFill>
              <a:schemeClr val="tx1"/>
            </a:solidFill>
          </a:ln>
        </p:spPr>
        <p:txBody>
          <a:bodyPr wrap="square" rtlCol="0">
            <a:spAutoFit/>
          </a:bodyPr>
          <a:lstStyle/>
          <a:p>
            <a:pPr algn="ct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つのガイドを統合し、よりわかりやすい内容となるよう全体を見直し</a:t>
            </a:r>
            <a:endParaRPr lang="en-US" altLang="ja-JP" dirty="0">
              <a:latin typeface="BIZ UDPゴシック" panose="020B0400000000000000" pitchFamily="50" charset="-128"/>
              <a:ea typeface="BIZ UDPゴシック" panose="020B0400000000000000" pitchFamily="50" charset="-128"/>
            </a:endParaRPr>
          </a:p>
          <a:p>
            <a:pPr algn="ct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児童福祉施設等における食事の提供ガイド</a:t>
            </a:r>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に改定へ</a:t>
            </a:r>
            <a:endParaRPr lang="en-US" altLang="ja-JP" sz="2800"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（令和</a:t>
            </a: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年度予定）</a:t>
            </a:r>
          </a:p>
        </p:txBody>
      </p:sp>
      <p:sp>
        <p:nvSpPr>
          <p:cNvPr id="8" name="テキスト ボックス 7">
            <a:extLst>
              <a:ext uri="{FF2B5EF4-FFF2-40B4-BE49-F238E27FC236}">
                <a16:creationId xmlns:a16="http://schemas.microsoft.com/office/drawing/2014/main" id="{2002C5BD-8EB6-AE0B-1504-E6DFF0F3DA38}"/>
              </a:ext>
            </a:extLst>
          </p:cNvPr>
          <p:cNvSpPr txBox="1"/>
          <p:nvPr/>
        </p:nvSpPr>
        <p:spPr>
          <a:xfrm>
            <a:off x="6355829" y="4732943"/>
            <a:ext cx="4751884"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年以上が経過　</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食事・食生活、子どもを取り巻く環境変化</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7786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EC17D1-5405-AF84-210F-5BFE94336078}"/>
              </a:ext>
            </a:extLst>
          </p:cNvPr>
          <p:cNvSpPr txBox="1"/>
          <p:nvPr/>
        </p:nvSpPr>
        <p:spPr>
          <a:xfrm>
            <a:off x="602105" y="1228397"/>
            <a:ext cx="10987790" cy="440120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改定予定のガイドラインの主な内容等</a:t>
            </a:r>
            <a:endParaRPr lang="en-US" altLang="ja-JP" sz="2800" dirty="0">
              <a:latin typeface="BIZ UDPゴシック" panose="020B0400000000000000" pitchFamily="50" charset="-128"/>
              <a:ea typeface="BIZ UDPゴシック" panose="020B0400000000000000" pitchFamily="50" charset="-128"/>
            </a:endParaRPr>
          </a:p>
          <a:p>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第１部　児童福祉施設における食事の提供のあり方</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施設で共有必須</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○施設における食事の意義・役割</a:t>
            </a:r>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○施設における食事提供の考え方</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○食事の提供体制に応じた隆二公</a:t>
            </a:r>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○自然災害等の非常時への備え</a:t>
            </a:r>
            <a:endParaRPr kumimoji="1"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第２部　児童福祉施設における食事提供の実践</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児童福祉施設における食事提供の取組事例を記載</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9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9A8F3FC-7EB4-08FB-C51E-9CFC475DF478}"/>
              </a:ext>
            </a:extLst>
          </p:cNvPr>
          <p:cNvSpPr txBox="1"/>
          <p:nvPr/>
        </p:nvSpPr>
        <p:spPr>
          <a:xfrm>
            <a:off x="734519" y="432222"/>
            <a:ext cx="10598046" cy="1200329"/>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講義</a:t>
            </a:r>
            <a:r>
              <a:rPr lang="en-US" altLang="ja-JP" sz="2400" dirty="0">
                <a:latin typeface="BIZ UDPゴシック" panose="020B0400000000000000" pitchFamily="50" charset="-128"/>
                <a:ea typeface="BIZ UDPゴシック" panose="020B0400000000000000" pitchFamily="50" charset="-128"/>
              </a:rPr>
              <a:t>Ⅰ</a:t>
            </a:r>
            <a:endParaRPr kumimoji="1"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子どもの発達に応じた食へのアプローチ</a:t>
            </a:r>
            <a:r>
              <a:rPr lang="en-US" altLang="ja-JP"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K</a:t>
            </a: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DENTAL</a:t>
            </a: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CLINIC</a:t>
            </a:r>
            <a:r>
              <a:rPr lang="ja-JP" altLang="en-US" sz="2400" dirty="0">
                <a:latin typeface="BIZ UDPゴシック" panose="020B0400000000000000" pitchFamily="50" charset="-128"/>
                <a:ea typeface="BIZ UDPゴシック" panose="020B0400000000000000" pitchFamily="50" charset="-128"/>
              </a:rPr>
              <a:t>　院長　権　暁成　氏</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1BD5D6FA-5900-AB03-8C6F-5FE00918FBF0}"/>
              </a:ext>
            </a:extLst>
          </p:cNvPr>
          <p:cNvPicPr>
            <a:picLocks noChangeAspect="1"/>
          </p:cNvPicPr>
          <p:nvPr/>
        </p:nvPicPr>
        <p:blipFill rotWithShape="1">
          <a:blip r:embed="rId2">
            <a:extLst>
              <a:ext uri="{28A0092B-C50C-407E-A947-70E740481C1C}">
                <a14:useLocalDpi xmlns:a14="http://schemas.microsoft.com/office/drawing/2010/main" val="0"/>
              </a:ext>
            </a:extLst>
          </a:blip>
          <a:srcRect l="46475" t="30074" r="45920" b="52415"/>
          <a:stretch/>
        </p:blipFill>
        <p:spPr>
          <a:xfrm>
            <a:off x="3908686" y="4829790"/>
            <a:ext cx="1232941" cy="1595988"/>
          </a:xfrm>
          <a:prstGeom prst="rect">
            <a:avLst/>
          </a:prstGeom>
        </p:spPr>
      </p:pic>
      <p:pic>
        <p:nvPicPr>
          <p:cNvPr id="10" name="図 9">
            <a:extLst>
              <a:ext uri="{FF2B5EF4-FFF2-40B4-BE49-F238E27FC236}">
                <a16:creationId xmlns:a16="http://schemas.microsoft.com/office/drawing/2014/main" id="{548F4AAE-FDFC-17A5-EFF5-C762CF407BBF}"/>
              </a:ext>
            </a:extLst>
          </p:cNvPr>
          <p:cNvPicPr>
            <a:picLocks noChangeAspect="1"/>
          </p:cNvPicPr>
          <p:nvPr/>
        </p:nvPicPr>
        <p:blipFill>
          <a:blip r:embed="rId3"/>
          <a:stretch>
            <a:fillRect/>
          </a:stretch>
        </p:blipFill>
        <p:spPr>
          <a:xfrm>
            <a:off x="1000514" y="2354446"/>
            <a:ext cx="10766764" cy="2418341"/>
          </a:xfrm>
          <a:prstGeom prst="rect">
            <a:avLst/>
          </a:prstGeom>
        </p:spPr>
      </p:pic>
      <p:pic>
        <p:nvPicPr>
          <p:cNvPr id="11" name="図 10">
            <a:extLst>
              <a:ext uri="{FF2B5EF4-FFF2-40B4-BE49-F238E27FC236}">
                <a16:creationId xmlns:a16="http://schemas.microsoft.com/office/drawing/2014/main" id="{3CBF653A-E4D8-2E70-D8BB-10204A4A2C73}"/>
              </a:ext>
            </a:extLst>
          </p:cNvPr>
          <p:cNvPicPr>
            <a:picLocks noChangeAspect="1"/>
          </p:cNvPicPr>
          <p:nvPr/>
        </p:nvPicPr>
        <p:blipFill rotWithShape="1">
          <a:blip r:embed="rId2">
            <a:extLst>
              <a:ext uri="{28A0092B-C50C-407E-A947-70E740481C1C}">
                <a14:useLocalDpi xmlns:a14="http://schemas.microsoft.com/office/drawing/2010/main" val="0"/>
              </a:ext>
            </a:extLst>
          </a:blip>
          <a:srcRect l="54781" t="30074" r="37614" b="52415"/>
          <a:stretch/>
        </p:blipFill>
        <p:spPr>
          <a:xfrm>
            <a:off x="5479529" y="4829790"/>
            <a:ext cx="1232942" cy="1595988"/>
          </a:xfrm>
          <a:prstGeom prst="rect">
            <a:avLst/>
          </a:prstGeom>
        </p:spPr>
      </p:pic>
      <p:pic>
        <p:nvPicPr>
          <p:cNvPr id="12" name="図 11">
            <a:extLst>
              <a:ext uri="{FF2B5EF4-FFF2-40B4-BE49-F238E27FC236}">
                <a16:creationId xmlns:a16="http://schemas.microsoft.com/office/drawing/2014/main" id="{57BECCEE-8660-64C4-7A9C-4E668E8724B2}"/>
              </a:ext>
            </a:extLst>
          </p:cNvPr>
          <p:cNvPicPr>
            <a:picLocks noChangeAspect="1"/>
          </p:cNvPicPr>
          <p:nvPr/>
        </p:nvPicPr>
        <p:blipFill rotWithShape="1">
          <a:blip r:embed="rId2">
            <a:extLst>
              <a:ext uri="{28A0092B-C50C-407E-A947-70E740481C1C}">
                <a14:useLocalDpi xmlns:a14="http://schemas.microsoft.com/office/drawing/2010/main" val="0"/>
              </a:ext>
            </a:extLst>
          </a:blip>
          <a:srcRect l="62734" t="30074" r="29661" b="52415"/>
          <a:stretch/>
        </p:blipFill>
        <p:spPr>
          <a:xfrm>
            <a:off x="7236501" y="4772787"/>
            <a:ext cx="1232942" cy="1595988"/>
          </a:xfrm>
          <a:prstGeom prst="rect">
            <a:avLst/>
          </a:prstGeom>
        </p:spPr>
      </p:pic>
      <p:sp>
        <p:nvSpPr>
          <p:cNvPr id="14" name="テキスト ボックス 13">
            <a:extLst>
              <a:ext uri="{FF2B5EF4-FFF2-40B4-BE49-F238E27FC236}">
                <a16:creationId xmlns:a16="http://schemas.microsoft.com/office/drawing/2014/main" id="{EF77E57E-22DD-5E86-9F30-DA3868B16B22}"/>
              </a:ext>
            </a:extLst>
          </p:cNvPr>
          <p:cNvSpPr txBox="1"/>
          <p:nvPr/>
        </p:nvSpPr>
        <p:spPr>
          <a:xfrm>
            <a:off x="9297648" y="4829790"/>
            <a:ext cx="2533338" cy="276999"/>
          </a:xfrm>
          <a:prstGeom prst="rect">
            <a:avLst/>
          </a:prstGeom>
          <a:noFill/>
        </p:spPr>
        <p:txBody>
          <a:bodyPr wrap="square" rtlCol="0">
            <a:spAutoFit/>
          </a:bodyPr>
          <a:lstStyle/>
          <a:p>
            <a:r>
              <a:rPr kumimoji="1" lang="en-US" altLang="ja-JP" sz="1200" dirty="0"/>
              <a:t>2019</a:t>
            </a:r>
            <a:r>
              <a:rPr kumimoji="1" lang="ja-JP" altLang="en-US" sz="1200" dirty="0"/>
              <a:t>年　離乳・授乳の支援ガイド</a:t>
            </a:r>
          </a:p>
        </p:txBody>
      </p:sp>
    </p:spTree>
    <p:extLst>
      <p:ext uri="{BB962C8B-B14F-4D97-AF65-F5344CB8AC3E}">
        <p14:creationId xmlns:p14="http://schemas.microsoft.com/office/powerpoint/2010/main" val="3475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FAA15F-C6EA-53D7-3D10-850ACE1350C0}"/>
              </a:ext>
            </a:extLst>
          </p:cNvPr>
          <p:cNvSpPr txBox="1"/>
          <p:nvPr/>
        </p:nvSpPr>
        <p:spPr>
          <a:xfrm>
            <a:off x="791357" y="516724"/>
            <a:ext cx="6595672" cy="1569660"/>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・暦年齢ではなく、口の中を見ましょう</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・口のまわりだけでなく、身体全体を見ましょう</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・食べる姿勢・意欲・食べ方</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・仕上げ磨きをすることでわかることがあります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FE13315-BBF8-9C41-AA1D-EE2B9188669C}"/>
              </a:ext>
            </a:extLst>
          </p:cNvPr>
          <p:cNvSpPr txBox="1"/>
          <p:nvPr/>
        </p:nvSpPr>
        <p:spPr>
          <a:xfrm>
            <a:off x="611475" y="2521020"/>
            <a:ext cx="10646138" cy="1938992"/>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明日からできる口腔機能を育む運動</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①仕上げ磨きをすることで、脱感作・上唇ストレッチ・歯肉のマッサージになる</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②口を使った遊び（吹き戻し・風船）</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③ガラガラうがい＋ブクブクうがい</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④うがいが上手ではないお子さんたちには</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はっけよいアニマル体操</a:t>
            </a: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0D7CB24F-A8C0-72BA-1ED9-DB0CD9577A4E}"/>
              </a:ext>
            </a:extLst>
          </p:cNvPr>
          <p:cNvPicPr>
            <a:picLocks noChangeAspect="1"/>
          </p:cNvPicPr>
          <p:nvPr/>
        </p:nvPicPr>
        <p:blipFill rotWithShape="1">
          <a:blip r:embed="rId2">
            <a:extLst>
              <a:ext uri="{28A0092B-C50C-407E-A947-70E740481C1C}">
                <a14:useLocalDpi xmlns:a14="http://schemas.microsoft.com/office/drawing/2010/main" val="0"/>
              </a:ext>
            </a:extLst>
          </a:blip>
          <a:srcRect l="33934" t="31660" r="16024" b="18698"/>
          <a:stretch/>
        </p:blipFill>
        <p:spPr>
          <a:xfrm>
            <a:off x="1783830" y="4583043"/>
            <a:ext cx="3402767" cy="1897858"/>
          </a:xfrm>
          <a:prstGeom prst="rect">
            <a:avLst/>
          </a:prstGeom>
        </p:spPr>
      </p:pic>
      <p:sp>
        <p:nvSpPr>
          <p:cNvPr id="6" name="吹き出し: 角を丸めた四角形 5">
            <a:extLst>
              <a:ext uri="{FF2B5EF4-FFF2-40B4-BE49-F238E27FC236}">
                <a16:creationId xmlns:a16="http://schemas.microsoft.com/office/drawing/2014/main" id="{F7B3EC00-2FC9-CE0C-5D25-DEC6E4BD8CCC}"/>
              </a:ext>
            </a:extLst>
          </p:cNvPr>
          <p:cNvSpPr/>
          <p:nvPr/>
        </p:nvSpPr>
        <p:spPr>
          <a:xfrm>
            <a:off x="5934544" y="5141625"/>
            <a:ext cx="5143187" cy="1199213"/>
          </a:xfrm>
          <a:prstGeom prst="wedgeRoundRectCallout">
            <a:avLst>
              <a:gd name="adj1" fmla="val -60471"/>
              <a:gd name="adj2" fmla="val -15103"/>
              <a:gd name="adj3" fmla="val 16667"/>
            </a:avLst>
          </a:prstGeom>
          <a:solidFill>
            <a:srgbClr val="FFFF99"/>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口腔機能発達支援ソングです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全国小児歯科開業医会の</a:t>
            </a:r>
            <a:r>
              <a:rPr kumimoji="1" lang="en-US" altLang="ja-JP" dirty="0">
                <a:solidFill>
                  <a:schemeClr val="tx1"/>
                </a:solidFill>
                <a:latin typeface="BIZ UDPゴシック" panose="020B0400000000000000" pitchFamily="50" charset="-128"/>
                <a:ea typeface="BIZ UDPゴシック" panose="020B0400000000000000" pitchFamily="50" charset="-128"/>
              </a:rPr>
              <a:t>HP</a:t>
            </a:r>
            <a:r>
              <a:rPr kumimoji="1" lang="ja-JP" altLang="en-US" dirty="0">
                <a:solidFill>
                  <a:schemeClr val="tx1"/>
                </a:solidFill>
                <a:latin typeface="BIZ UDPゴシック" panose="020B0400000000000000" pitchFamily="50" charset="-128"/>
                <a:ea typeface="BIZ UDPゴシック" panose="020B0400000000000000" pitchFamily="50" charset="-128"/>
              </a:rPr>
              <a:t>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動画を閲覧できます</a:t>
            </a:r>
          </a:p>
        </p:txBody>
      </p:sp>
    </p:spTree>
    <p:extLst>
      <p:ext uri="{BB962C8B-B14F-4D97-AF65-F5344CB8AC3E}">
        <p14:creationId xmlns:p14="http://schemas.microsoft.com/office/powerpoint/2010/main" val="388366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70053C-5C16-E946-7503-4628653BAF50}"/>
              </a:ext>
            </a:extLst>
          </p:cNvPr>
          <p:cNvSpPr txBox="1"/>
          <p:nvPr/>
        </p:nvSpPr>
        <p:spPr>
          <a:xfrm>
            <a:off x="734519" y="432222"/>
            <a:ext cx="10598046" cy="1200329"/>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講義</a:t>
            </a:r>
            <a:r>
              <a:rPr lang="en-US" altLang="ja-JP" sz="2400" dirty="0">
                <a:latin typeface="BIZ UDPゴシック" panose="020B0400000000000000" pitchFamily="50" charset="-128"/>
                <a:ea typeface="BIZ UDPゴシック" panose="020B0400000000000000" pitchFamily="50" charset="-128"/>
              </a:rPr>
              <a:t>Ⅱ</a:t>
            </a:r>
            <a:endParaRPr kumimoji="1"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配慮が必要な子どもに寄り添う食育</a:t>
            </a:r>
            <a:r>
              <a:rPr lang="en-US" altLang="ja-JP"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筑波大学医学医療系　准教授　水野智美　氏</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B3F5382-D1EF-CBC1-03F7-25660BF7EA02}"/>
              </a:ext>
            </a:extLst>
          </p:cNvPr>
          <p:cNvSpPr txBox="1"/>
          <p:nvPr/>
        </p:nvSpPr>
        <p:spPr>
          <a:xfrm>
            <a:off x="734519" y="3927661"/>
            <a:ext cx="10987789" cy="2246769"/>
          </a:xfrm>
          <a:prstGeom prst="rect">
            <a:avLst/>
          </a:prstGeom>
          <a:noFill/>
        </p:spPr>
        <p:txBody>
          <a:bodyPr wrap="square" rtlCol="0">
            <a:spAutoFit/>
          </a:bodyPr>
          <a:lstStyle/>
          <a:p>
            <a:r>
              <a:rPr kumimoji="1" lang="ja-JP" altLang="en-US" sz="2800" dirty="0">
                <a:highlight>
                  <a:srgbClr val="FFFF00"/>
                </a:highlight>
                <a:latin typeface="BIZ UDPゴシック" panose="020B0400000000000000" pitchFamily="50" charset="-128"/>
                <a:ea typeface="BIZ UDPゴシック" panose="020B0400000000000000" pitchFamily="50" charset="-128"/>
              </a:rPr>
              <a:t>対応の基本</a:t>
            </a:r>
            <a:endParaRPr kumimoji="1" lang="en-US" altLang="ja-JP" sz="2800" dirty="0">
              <a:highlight>
                <a:srgbClr val="FFFF00"/>
              </a:highlight>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・スモールステップ</a:t>
            </a:r>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・少しでも出来たらおおげさにほめる</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・指示は「はっきり・短く・具体的に」</a:t>
            </a:r>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・「なんで？」と聞くのは</a:t>
            </a:r>
            <a:r>
              <a:rPr kumimoji="1" lang="en-US" altLang="ja-JP" sz="2800" dirty="0">
                <a:latin typeface="BIZ UDPゴシック" panose="020B0400000000000000" pitchFamily="50" charset="-128"/>
                <a:ea typeface="BIZ UDPゴシック" panose="020B0400000000000000" pitchFamily="50" charset="-128"/>
              </a:rPr>
              <a:t>NG</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82289481-D7D9-5AD1-9DF2-95CF6E375772}"/>
              </a:ext>
            </a:extLst>
          </p:cNvPr>
          <p:cNvSpPr/>
          <p:nvPr/>
        </p:nvSpPr>
        <p:spPr>
          <a:xfrm>
            <a:off x="1274165" y="2023672"/>
            <a:ext cx="9518754" cy="1259174"/>
          </a:xfrm>
          <a:prstGeom prst="roundRect">
            <a:avLst/>
          </a:prstGeom>
          <a:solidFill>
            <a:srgbClr val="FFFF99"/>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診断があるなしに関わらず、困っている子どものすべてに</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800" dirty="0">
                <a:solidFill>
                  <a:schemeClr val="tx1"/>
                </a:solidFill>
                <a:latin typeface="BIZ UDPゴシック" panose="020B0400000000000000" pitchFamily="50" charset="-128"/>
                <a:ea typeface="BIZ UDPゴシック" panose="020B0400000000000000" pitchFamily="50" charset="-128"/>
              </a:rPr>
              <a:t>支援が必要</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824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BE901A-104F-0BF0-7DC0-9DDAE2944C38}"/>
              </a:ext>
            </a:extLst>
          </p:cNvPr>
          <p:cNvSpPr txBox="1"/>
          <p:nvPr/>
        </p:nvSpPr>
        <p:spPr>
          <a:xfrm>
            <a:off x="632085" y="1166842"/>
            <a:ext cx="10927830" cy="4524315"/>
          </a:xfrm>
          <a:prstGeom prst="rect">
            <a:avLst/>
          </a:prstGeom>
          <a:noFill/>
        </p:spPr>
        <p:txBody>
          <a:bodyPr wrap="square" rtlCol="0">
            <a:spAutoFit/>
          </a:bodyPr>
          <a:lstStyle/>
          <a:p>
            <a:r>
              <a:rPr kumimoji="1" lang="ja-JP" altLang="en-US" sz="2400" dirty="0">
                <a:highlight>
                  <a:srgbClr val="FFFF00"/>
                </a:highlight>
                <a:latin typeface="BIZ UDPゴシック" panose="020B0400000000000000" pitchFamily="50" charset="-128"/>
                <a:ea typeface="BIZ UDPゴシック" panose="020B0400000000000000" pitchFamily="50" charset="-128"/>
              </a:rPr>
              <a:t>絶対にやってはいけないこと</a:t>
            </a:r>
            <a:endParaRPr kumimoji="1" lang="en-US" altLang="ja-JP" sz="2400" dirty="0">
              <a:highlight>
                <a:srgbClr val="FFFF00"/>
              </a:highlight>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・無理やりたべさせる</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・こわがらせる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highlight>
                  <a:srgbClr val="FFFF00"/>
                </a:highlight>
                <a:latin typeface="BIZ UDPゴシック" panose="020B0400000000000000" pitchFamily="50" charset="-128"/>
                <a:ea typeface="BIZ UDPゴシック" panose="020B0400000000000000" pitchFamily="50" charset="-128"/>
              </a:rPr>
              <a:t>食べられるようにするには</a:t>
            </a:r>
            <a:endParaRPr kumimoji="1" lang="en-US" altLang="ja-JP" sz="2400" dirty="0">
              <a:highlight>
                <a:srgbClr val="FFFF00"/>
              </a:highlight>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・何が原因で食べられないのかを観察する</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・園・家庭のそれぞれで子どもの偏食の情報を共有する</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・食べなくても他の人と同じように配膳する</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・長い目で見て対応する</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まずは２週間やってみる。うまくいかなかったら作戦変更</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というように、</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スモールステップが大事</a:t>
            </a:r>
            <a:endParaRPr kumimoji="1"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368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D8C38C-50DB-1B97-E2E7-5CD43D2FBC9D}"/>
              </a:ext>
            </a:extLst>
          </p:cNvPr>
          <p:cNvPicPr>
            <a:picLocks noChangeAspect="1"/>
          </p:cNvPicPr>
          <p:nvPr/>
        </p:nvPicPr>
        <p:blipFill rotWithShape="1">
          <a:blip r:embed="rId2"/>
          <a:srcRect b="15847"/>
          <a:stretch/>
        </p:blipFill>
        <p:spPr>
          <a:xfrm>
            <a:off x="630218" y="271868"/>
            <a:ext cx="6100365" cy="6314264"/>
          </a:xfrm>
          <a:prstGeom prst="rect">
            <a:avLst/>
          </a:prstGeom>
        </p:spPr>
      </p:pic>
      <p:sp>
        <p:nvSpPr>
          <p:cNvPr id="4" name="吹き出し: 角を丸めた四角形 3">
            <a:extLst>
              <a:ext uri="{FF2B5EF4-FFF2-40B4-BE49-F238E27FC236}">
                <a16:creationId xmlns:a16="http://schemas.microsoft.com/office/drawing/2014/main" id="{04B36326-9B28-08FF-5C06-6CDC19CBA378}"/>
              </a:ext>
            </a:extLst>
          </p:cNvPr>
          <p:cNvSpPr/>
          <p:nvPr/>
        </p:nvSpPr>
        <p:spPr>
          <a:xfrm>
            <a:off x="7394517" y="1648918"/>
            <a:ext cx="4167265" cy="4586990"/>
          </a:xfrm>
          <a:prstGeom prst="wedgeRoundRectCallout">
            <a:avLst>
              <a:gd name="adj1" fmla="val -70968"/>
              <a:gd name="adj2" fmla="val 20053"/>
              <a:gd name="adj3" fmla="val 16667"/>
            </a:avLst>
          </a:prstGeom>
          <a:solidFill>
            <a:srgbClr val="FFFF99"/>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全国保育士会では、</a:t>
            </a:r>
            <a:r>
              <a:rPr kumimoji="1" lang="en-US" altLang="ja-JP" sz="2800" dirty="0">
                <a:solidFill>
                  <a:schemeClr val="tx1"/>
                </a:solidFill>
                <a:latin typeface="BIZ UDPゴシック" panose="020B0400000000000000" pitchFamily="50" charset="-128"/>
                <a:ea typeface="BIZ UDPゴシック" panose="020B0400000000000000" pitchFamily="50" charset="-128"/>
              </a:rPr>
              <a:t>X</a:t>
            </a:r>
            <a:r>
              <a:rPr kumimoji="1" lang="ja-JP" altLang="en-US" sz="2800" dirty="0">
                <a:solidFill>
                  <a:schemeClr val="tx1"/>
                </a:solidFill>
                <a:latin typeface="BIZ UDPゴシック" panose="020B0400000000000000" pitchFamily="50" charset="-128"/>
                <a:ea typeface="BIZ UDPゴシック" panose="020B0400000000000000" pitchFamily="50" charset="-128"/>
              </a:rPr>
              <a:t>を使って保育に関する内容、研修会の情報など全国保育士会の最新情報をお知らせしています。ぜひフォローをお願いします。</a:t>
            </a:r>
          </a:p>
        </p:txBody>
      </p:sp>
    </p:spTree>
    <p:extLst>
      <p:ext uri="{BB962C8B-B14F-4D97-AF65-F5344CB8AC3E}">
        <p14:creationId xmlns:p14="http://schemas.microsoft.com/office/powerpoint/2010/main" val="19897132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ワイド画面</PresentationFormat>
  <Paragraphs>68</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BIZ UDPゴシック</vt:lpstr>
      <vt:lpstr>游ゴシック</vt:lpstr>
      <vt:lpstr>游ゴシック Light</vt:lpstr>
      <vt:lpstr>Arial</vt:lpstr>
      <vt:lpstr>Office テーマ</vt:lpstr>
      <vt:lpstr>令和６年度 全国保育士会 食育推進研修　報告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oogi2</dc:creator>
  <cp:lastModifiedBy>oogi2</cp:lastModifiedBy>
  <cp:revision>1</cp:revision>
  <dcterms:created xsi:type="dcterms:W3CDTF">2024-08-13T02:49:03Z</dcterms:created>
  <dcterms:modified xsi:type="dcterms:W3CDTF">2024-08-13T02:49:36Z</dcterms:modified>
</cp:coreProperties>
</file>