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sldIdLst>
    <p:sldId id="257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AF6"/>
    <a:srgbClr val="D17F7D"/>
    <a:srgbClr val="F8CCF3"/>
    <a:srgbClr val="E7DDE4"/>
    <a:srgbClr val="FF0000"/>
    <a:srgbClr val="F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3885" autoAdjust="0"/>
  </p:normalViewPr>
  <p:slideViewPr>
    <p:cSldViewPr>
      <p:cViewPr varScale="1">
        <p:scale>
          <a:sx n="51" d="100"/>
          <a:sy n="51" d="100"/>
        </p:scale>
        <p:origin x="2310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3CE31638-3194-4EC8-9F7F-92D99F87B949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09"/>
            <a:ext cx="2946247" cy="4967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09"/>
            <a:ext cx="2946246" cy="4967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E463679E-3BEA-46CD-9FA0-484A643880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118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3679E-3BEA-46CD-9FA0-484A6438808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610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19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13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73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64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306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2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48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036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82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426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902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77A0B-BB57-4BEF-B994-6B181B4FBE8C}" type="datetimeFigureOut">
              <a:rPr kumimoji="1" lang="ja-JP" altLang="en-US" smtClean="0"/>
              <a:t>2022/5/12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C0438-5198-4990-98A9-A7AB77C3BC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742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基本（文字・名前入り）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528" y="1043608"/>
            <a:ext cx="1521268" cy="1754899"/>
          </a:xfrm>
          <a:prstGeom prst="rect">
            <a:avLst/>
          </a:prstGeom>
          <a:solidFill>
            <a:schemeClr val="accent5">
              <a:lumMod val="20000"/>
              <a:lumOff val="80000"/>
              <a:alpha val="60000"/>
            </a:schemeClr>
          </a:solidFill>
          <a:ln>
            <a:noFill/>
          </a:ln>
        </p:spPr>
      </p:pic>
      <p:sp>
        <p:nvSpPr>
          <p:cNvPr id="19" name="正方形/長方形 18"/>
          <p:cNvSpPr/>
          <p:nvPr/>
        </p:nvSpPr>
        <p:spPr>
          <a:xfrm>
            <a:off x="171920" y="899592"/>
            <a:ext cx="29931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会員限定</a:t>
            </a:r>
            <a:endParaRPr lang="en-US" altLang="ja-JP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879840" y="2130187"/>
            <a:ext cx="2804615" cy="707886"/>
          </a:xfrm>
          <a:prstGeom prst="rect">
            <a:avLst/>
          </a:prstGeom>
          <a:solidFill>
            <a:schemeClr val="accent5">
              <a:lumMod val="20000"/>
              <a:lumOff val="80000"/>
              <a:alpha val="0"/>
            </a:schemeClr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cap="none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サービスで</a:t>
            </a:r>
          </a:p>
        </p:txBody>
      </p:sp>
      <p:sp>
        <p:nvSpPr>
          <p:cNvPr id="9" name="星 32 8"/>
          <p:cNvSpPr/>
          <p:nvPr/>
        </p:nvSpPr>
        <p:spPr>
          <a:xfrm rot="21145700">
            <a:off x="3447239" y="1082372"/>
            <a:ext cx="1740397" cy="892572"/>
          </a:xfrm>
          <a:prstGeom prst="star32">
            <a:avLst/>
          </a:prstGeom>
          <a:solidFill>
            <a:srgbClr val="F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289392" y="3563888"/>
            <a:ext cx="33574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初任者向け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○「初任者のための文書作成・報告のしかた研修」</a:t>
            </a:r>
            <a:endParaRPr lang="en-US" altLang="ja-JP" sz="1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○「社会人常識とマナー研修」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中堅～リーダー向け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○「クレーム対応研修」</a:t>
            </a:r>
            <a:r>
              <a:rPr lang="en-US" altLang="ja-JP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○「ＢＣＰ研修」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管理者向け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○「人事考課者研修」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○「社会福祉法人監査研修」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共通</a:t>
            </a:r>
            <a:r>
              <a:rPr lang="en-US" altLang="ja-JP" sz="1200" dirty="0">
                <a:latin typeface="HGP創英角ｺﾞｼｯｸUB" pitchFamily="50" charset="-128"/>
                <a:ea typeface="HGP創英角ｺﾞｼｯｸUB" pitchFamily="50" charset="-128"/>
              </a:rPr>
              <a:t>】 </a:t>
            </a: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○「感染症対策応用研修」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○「レクリエーション研修」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○「個人情報保護研修」</a:t>
            </a:r>
            <a:endParaRPr lang="en-US" altLang="ja-JP" sz="1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　 </a:t>
            </a:r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など、年間で１７研修に割引サービスを適用！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58" name="図 5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998" y="4226126"/>
            <a:ext cx="1191770" cy="1277115"/>
          </a:xfrm>
          <a:prstGeom prst="rect">
            <a:avLst/>
          </a:prstGeom>
        </p:spPr>
      </p:pic>
      <p:sp>
        <p:nvSpPr>
          <p:cNvPr id="61" name="テキスト ボックス 60"/>
          <p:cNvSpPr txBox="1"/>
          <p:nvPr/>
        </p:nvSpPr>
        <p:spPr>
          <a:xfrm rot="21146669">
            <a:off x="3886967" y="1364908"/>
            <a:ext cx="1120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半額</a:t>
            </a:r>
          </a:p>
        </p:txBody>
      </p:sp>
      <p:sp>
        <p:nvSpPr>
          <p:cNvPr id="63" name="テキスト ボックス 62"/>
          <p:cNvSpPr txBox="1"/>
          <p:nvPr/>
        </p:nvSpPr>
        <p:spPr>
          <a:xfrm rot="21146669">
            <a:off x="3793118" y="1234698"/>
            <a:ext cx="112076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参加費が</a:t>
            </a:r>
          </a:p>
        </p:txBody>
      </p:sp>
      <p:pic>
        <p:nvPicPr>
          <p:cNvPr id="41" name="Picture 2" descr="VC研修_00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9199">
            <a:off x="4113898" y="5478661"/>
            <a:ext cx="2786293" cy="203728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正方形/長方形 42"/>
          <p:cNvSpPr/>
          <p:nvPr/>
        </p:nvSpPr>
        <p:spPr>
          <a:xfrm>
            <a:off x="102381" y="1819386"/>
            <a:ext cx="29931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研修割引</a:t>
            </a:r>
            <a:endParaRPr lang="en-US" altLang="ja-JP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9669" y="2838220"/>
            <a:ext cx="3357433" cy="707886"/>
          </a:xfrm>
          <a:prstGeom prst="rect">
            <a:avLst/>
          </a:prstGeom>
          <a:solidFill>
            <a:schemeClr val="accent5">
              <a:lumMod val="20000"/>
              <a:lumOff val="80000"/>
              <a:alpha val="0"/>
            </a:schemeClr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cap="none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人気の研修が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4746109" y="2838220"/>
            <a:ext cx="1259346" cy="707886"/>
          </a:xfrm>
          <a:prstGeom prst="rect">
            <a:avLst/>
          </a:prstGeom>
          <a:solidFill>
            <a:schemeClr val="accent5">
              <a:lumMod val="20000"/>
              <a:lumOff val="80000"/>
              <a:alpha val="0"/>
            </a:schemeClr>
          </a:solidFill>
          <a:effectLst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4000" b="1" cap="none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に！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3241716" y="2590074"/>
            <a:ext cx="158889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HGP創英角ｺﾞｼｯｸUB" pitchFamily="50" charset="-128"/>
                <a:ea typeface="HGP創英角ｺﾞｼｯｸUB" pitchFamily="50" charset="-128"/>
              </a:rPr>
              <a:t>半額</a:t>
            </a:r>
            <a:endParaRPr lang="en-US" altLang="ja-JP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6631" y="35496"/>
            <a:ext cx="6631722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solidFill>
                  <a:schemeClr val="accent5">
                    <a:lumMod val="75000"/>
                  </a:schemeClr>
                </a:solidFill>
              </a:rPr>
              <a:t>埼玉県社会福祉協議会　お得な会員サービスのご案内</a:t>
            </a:r>
            <a:endParaRPr kumimoji="1" lang="en-US" altLang="ja-JP" sz="20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kumimoji="1" lang="en-US" altLang="ja-JP" sz="11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ja-JP" altLang="en-US" b="1" dirty="0">
                <a:solidFill>
                  <a:schemeClr val="tx2">
                    <a:lumMod val="75000"/>
                  </a:schemeClr>
                </a:solidFill>
              </a:rPr>
              <a:t>是非、本会会員への入会をご検討ください</a:t>
            </a:r>
            <a:endParaRPr kumimoji="1" lang="ja-JP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6" name="Rectangle 63">
            <a:extLst>
              <a:ext uri="{FF2B5EF4-FFF2-40B4-BE49-F238E27FC236}">
                <a16:creationId xmlns:a16="http://schemas.microsoft.com/office/drawing/2014/main" id="{B9717814-EEE2-4E67-A640-44EE16F1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5232" y="8438458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5321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32188" algn="l"/>
              </a:tabLst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32188" algn="l"/>
              </a:tabLst>
            </a:pPr>
            <a:br>
              <a:rPr kumimoji="0" lang="ja-JP" altLang="ja-JP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32188" algn="l"/>
              </a:tabLst>
            </a:pPr>
            <a:r>
              <a:rPr kumimoji="0" lang="en-US" altLang="ja-JP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	</a:t>
            </a:r>
            <a:endParaRPr kumimoji="0" lang="en-US" altLang="ja-JP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32188" algn="l"/>
              </a:tabLst>
            </a:pPr>
            <a:endParaRPr kumimoji="0" lang="en-US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70">
            <a:extLst>
              <a:ext uri="{FF2B5EF4-FFF2-40B4-BE49-F238E27FC236}">
                <a16:creationId xmlns:a16="http://schemas.microsoft.com/office/drawing/2014/main" id="{5FFFF9C5-9E2A-4C76-86D5-F87FB9ABC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94" y="8037624"/>
            <a:ext cx="625113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6000" tIns="45720" rIns="36000" bIns="45720" numCol="1" anchor="ctr" anchorCtr="0" compatLnSpc="1">
            <a:prstTxWarp prst="textNoShape">
              <a:avLst/>
            </a:prstTxWarp>
            <a:spAutoFit/>
          </a:bodyPr>
          <a:lstStyle>
            <a:lvl1pPr indent="8270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8270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社会福祉法人 埼玉県社会福祉協議会　総務・人事部　財務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管理</a:t>
            </a: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課</a:t>
            </a:r>
            <a:endParaRPr kumimoji="0" lang="ja-JP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marR="0" lvl="0" indent="8270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 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TEL048-822-1191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FAX048-822-3078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endParaRPr kumimoji="0" lang="en-US" altLang="ja-JP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  <a:p>
            <a:pPr lvl="0"/>
            <a:r>
              <a:rPr kumimoji="0" lang="ja-JP" altLang="en-US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ﾎｰﾑﾍﾟｰｼﾞ</a:t>
            </a:r>
            <a:r>
              <a:rPr kumimoji="0" lang="en-US" altLang="ja-JP" sz="14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https://www.fukushi-saitama.or.jp/site/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EA99A128-8753-4463-89C1-DCEA06EA6923}"/>
              </a:ext>
            </a:extLst>
          </p:cNvPr>
          <p:cNvSpPr/>
          <p:nvPr/>
        </p:nvSpPr>
        <p:spPr>
          <a:xfrm>
            <a:off x="84533" y="7668344"/>
            <a:ext cx="168828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ja-JP" sz="2000" b="1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〔</a:t>
            </a:r>
            <a:r>
              <a:rPr lang="ja-JP" altLang="en-US" sz="2000" b="1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お問合せ先</a:t>
            </a:r>
            <a:r>
              <a:rPr lang="en-US" altLang="ja-JP" sz="2000" b="1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HGP創英角ｺﾞｼｯｸUB" pitchFamily="50" charset="-128"/>
                <a:ea typeface="HGP創英角ｺﾞｼｯｸUB" pitchFamily="50" charset="-128"/>
              </a:rPr>
              <a:t>〕</a:t>
            </a:r>
            <a:endParaRPr lang="ja-JP" altLang="en-US" sz="2000" b="1" cap="none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4" name="Picture 36">
            <a:extLst>
              <a:ext uri="{FF2B5EF4-FFF2-40B4-BE49-F238E27FC236}">
                <a16:creationId xmlns:a16="http://schemas.microsoft.com/office/drawing/2014/main" id="{D18840CB-36B0-43E2-99D9-7A403180BA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21" y="8006846"/>
            <a:ext cx="535619" cy="741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AutoShape 6">
            <a:extLst>
              <a:ext uri="{FF2B5EF4-FFF2-40B4-BE49-F238E27FC236}">
                <a16:creationId xmlns:a16="http://schemas.microsoft.com/office/drawing/2014/main" id="{D43B5226-4CE8-419A-A0BE-B2DDBBA8B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4" y="6320898"/>
            <a:ext cx="3964006" cy="1169364"/>
          </a:xfrm>
          <a:prstGeom prst="roundRect">
            <a:avLst>
              <a:gd name="adj" fmla="val 4579"/>
            </a:avLst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>
            <a:lvl1pPr indent="276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情報発信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anose="020B0600070205080204" pitchFamily="50" charset="-128"/>
              </a:rPr>
              <a:t>県内の社会福祉に関する情報等を提供します。</a:t>
            </a:r>
            <a:endParaRPr kumimoji="0" lang="ja-JP" altLang="ja-J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「広報誌“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S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・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A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・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I”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の提供」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※</a:t>
            </a:r>
            <a:r>
              <a:rPr kumimoji="0" lang="ja-JP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 charset="0"/>
              </a:rPr>
              <a:t>月１回発行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著名人のインタビューや地域の福祉活動情報などを掲載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60BBF18-3880-4A60-8F11-E1982D51DA53}"/>
              </a:ext>
            </a:extLst>
          </p:cNvPr>
          <p:cNvSpPr txBox="1"/>
          <p:nvPr/>
        </p:nvSpPr>
        <p:spPr>
          <a:xfrm>
            <a:off x="3790784" y="4662797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それぞれ</a:t>
            </a:r>
            <a:endParaRPr lang="en-US" altLang="ja-JP" sz="12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16,000</a:t>
            </a:r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円→</a:t>
            </a:r>
            <a:r>
              <a:rPr lang="en-US" altLang="ja-JP" sz="12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8,000</a:t>
            </a:r>
            <a:r>
              <a:rPr lang="ja-JP" altLang="en-US" sz="1200" dirty="0">
                <a:solidFill>
                  <a:schemeClr val="accent5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円に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！</a:t>
            </a:r>
            <a:endParaRPr lang="en-US" altLang="ja-JP" sz="1200" dirty="0">
              <a:solidFill>
                <a:schemeClr val="accent5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右中かっこ 2">
            <a:extLst>
              <a:ext uri="{FF2B5EF4-FFF2-40B4-BE49-F238E27FC236}">
                <a16:creationId xmlns:a16="http://schemas.microsoft.com/office/drawing/2014/main" id="{0DC1A6D1-726D-B410-28CE-3A5AD724616B}"/>
              </a:ext>
            </a:extLst>
          </p:cNvPr>
          <p:cNvSpPr/>
          <p:nvPr/>
        </p:nvSpPr>
        <p:spPr>
          <a:xfrm>
            <a:off x="3646825" y="3694919"/>
            <a:ext cx="249723" cy="23685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52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</TotalTime>
  <Words>215</Words>
  <Application>Microsoft Office PowerPoint</Application>
  <PresentationFormat>画面に合わせる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HG丸ｺﾞｼｯｸM-PRO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県社協会員の皆様には、 研修の割引サービスがあります。</dc:title>
  <dc:creator>takagi</dc:creator>
  <cp:lastModifiedBy>森田　清司</cp:lastModifiedBy>
  <cp:revision>81</cp:revision>
  <cp:lastPrinted>2022-05-12T00:52:22Z</cp:lastPrinted>
  <dcterms:created xsi:type="dcterms:W3CDTF">2012-07-05T00:37:57Z</dcterms:created>
  <dcterms:modified xsi:type="dcterms:W3CDTF">2022-05-12T00:53:05Z</dcterms:modified>
</cp:coreProperties>
</file>